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3"/>
  </p:notesMasterIdLst>
  <p:sldIdLst>
    <p:sldId id="354" r:id="rId6"/>
    <p:sldId id="361" r:id="rId7"/>
    <p:sldId id="365" r:id="rId8"/>
    <p:sldId id="362" r:id="rId9"/>
    <p:sldId id="341" r:id="rId10"/>
    <p:sldId id="363" r:id="rId11"/>
    <p:sldId id="358" r:id="rId12"/>
    <p:sldId id="359" r:id="rId13"/>
    <p:sldId id="360" r:id="rId14"/>
    <p:sldId id="344" r:id="rId15"/>
    <p:sldId id="355" r:id="rId16"/>
    <p:sldId id="366" r:id="rId17"/>
    <p:sldId id="347" r:id="rId18"/>
    <p:sldId id="350" r:id="rId19"/>
    <p:sldId id="349" r:id="rId20"/>
    <p:sldId id="345" r:id="rId21"/>
    <p:sldId id="356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64578" autoAdjust="0"/>
  </p:normalViewPr>
  <p:slideViewPr>
    <p:cSldViewPr>
      <p:cViewPr varScale="1">
        <p:scale>
          <a:sx n="66" d="100"/>
          <a:sy n="66" d="100"/>
        </p:scale>
        <p:origin x="-10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that r</a:t>
            </a:r>
            <a:r>
              <a:rPr lang="en-US" baseline="0" dirty="0" smtClean="0"/>
              <a:t> can be negative or a function</a:t>
            </a:r>
          </a:p>
          <a:p>
            <a:r>
              <a:rPr lang="en-US" baseline="0" dirty="0" smtClean="0"/>
              <a:t>“a” is the first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b="1" i="1">
                            <a:latin typeface="Cambria Math"/>
                          </a:rPr>
                          <m:t>𝒂</m:t>
                        </m:r>
                      </m:num>
                      <m:den>
                        <m:r>
                          <a:rPr lang="en-US" sz="1400" b="1" i="1">
                            <a:latin typeface="Cambria Math"/>
                          </a:rPr>
                          <m:t>𝟏</m:t>
                        </m:r>
                        <m:r>
                          <a:rPr lang="en-US" sz="1400" b="1" i="1">
                            <a:latin typeface="Cambria Math"/>
                          </a:rPr>
                          <m:t>−</m:t>
                        </m:r>
                        <m:r>
                          <a:rPr lang="en-US" sz="1400" b="1" i="1">
                            <a:latin typeface="Cambria Math"/>
                          </a:rPr>
                          <m:t>𝒓</m:t>
                        </m:r>
                      </m:den>
                    </m:f>
                  </m:oMath>
                </a14:m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𝑓𝑖𝑟𝑠𝑡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𝑡𝑒𝑟𝑚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but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the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series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finite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with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first</m:t>
                    </m:r>
                    <m:r>
                      <a:rPr lang="en-US" b="0" i="0" smtClean="0">
                        <a:latin typeface="Cambria Math"/>
                      </a:rPr>
                      <m:t> 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terms</m:t>
                    </m:r>
                    <m:r>
                      <a:rPr lang="en-US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so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= 1/n.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:r>
                  <a:rPr lang="en-US" sz="1400" b="1" i="0">
                    <a:latin typeface="Cambria Math"/>
                  </a:rPr>
                  <a:t>𝒂/(𝟏−𝒓)</a:t>
                </a:r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𝑡ℎ𝑒 𝑓𝑖𝑟𝑠𝑡 𝑡𝑒𝑟𝑚, 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</a:t>
                </a:r>
                <a:r>
                  <a:rPr lang="en-US" dirty="0" smtClean="0"/>
                  <a:t>, and </a:t>
                </a:r>
                <a:r>
                  <a:rPr lang="en-US" i="0">
                    <a:latin typeface="Cambria Math"/>
                  </a:rPr>
                  <a:t>𝑟=</a:t>
                </a:r>
                <a:r>
                  <a:rPr lang="en-US" i="0">
                    <a:latin typeface="Cambria Math"/>
                  </a:rPr>
                  <a:t>(3/4)</a:t>
                </a:r>
                <a:r>
                  <a:rPr lang="en-US" i="0">
                    <a:latin typeface="Cambria Math"/>
                  </a:rPr>
                  <a:t>, but the series is finite </a:t>
                </a:r>
                <a:r>
                  <a:rPr lang="en-US" b="0" i="0" smtClean="0">
                    <a:latin typeface="Cambria Math"/>
                  </a:rPr>
                  <a:t>with first 8 terms, </a:t>
                </a:r>
                <a:r>
                  <a:rPr lang="en-US" dirty="0" smtClean="0"/>
                  <a:t>so use </a:t>
                </a:r>
                <a:r>
                  <a:rPr lang="en-US" b="1" i="0">
                    <a:latin typeface="Cambria Math"/>
                  </a:rPr>
                  <a:t>𝑺_𝒏=(</a:t>
                </a:r>
                <a:r>
                  <a:rPr lang="en-US" b="1" i="0">
                    <a:latin typeface="Cambria Math"/>
                  </a:rPr>
                  <a:t>𝒂(𝟏−𝒓^</a:t>
                </a:r>
                <a:r>
                  <a:rPr lang="en-US" b="1" i="0">
                    <a:latin typeface="Cambria Math"/>
                  </a:rPr>
                  <a:t>𝒏</a:t>
                </a:r>
                <a:r>
                  <a:rPr lang="en-US" b="1" i="0">
                    <a:latin typeface="Cambria Math"/>
                  </a:rPr>
                  <a:t>))/(</a:t>
                </a:r>
                <a:r>
                  <a:rPr lang="en-US" b="1" i="0">
                    <a:latin typeface="Cambria Math"/>
                  </a:rPr>
                  <a:t>(𝟏−𝒓))</a:t>
                </a:r>
                <a:endParaRPr lang="en-US" b="1" dirty="0"/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= 1/n. Although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b="1" i="1">
                            <a:latin typeface="Cambria Math"/>
                          </a:rPr>
                          <m:t>𝒂</m:t>
                        </m:r>
                      </m:num>
                      <m:den>
                        <m:r>
                          <a:rPr lang="en-US" sz="1400" b="1" i="1">
                            <a:latin typeface="Cambria Math"/>
                          </a:rPr>
                          <m:t>𝟏</m:t>
                        </m:r>
                        <m:r>
                          <a:rPr lang="en-US" sz="1400" b="1" i="1">
                            <a:latin typeface="Cambria Math"/>
                          </a:rPr>
                          <m:t>−</m:t>
                        </m:r>
                        <m:r>
                          <a:rPr lang="en-US" sz="1400" b="1" i="1">
                            <a:latin typeface="Cambria Math"/>
                          </a:rPr>
                          <m:t>𝒓</m:t>
                        </m:r>
                      </m:den>
                    </m:f>
                  </m:oMath>
                </a14:m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𝑓𝑖𝑟𝑠𝑡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𝑡𝑒𝑟𝑚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but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the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series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finite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with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first</m:t>
                    </m:r>
                    <m:r>
                      <a:rPr lang="en-US" b="0" i="0" smtClean="0">
                        <a:latin typeface="Cambria Math"/>
                      </a:rPr>
                      <m:t> 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terms</m:t>
                    </m:r>
                    <m:r>
                      <a:rPr lang="en-US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so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= 1/n.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:r>
                  <a:rPr lang="en-US" sz="1400" b="1" i="0">
                    <a:latin typeface="Cambria Math"/>
                  </a:rPr>
                  <a:t>𝒂/(𝟏−𝒓)</a:t>
                </a:r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𝑡ℎ𝑒 𝑓𝑖𝑟𝑠𝑡 𝑡𝑒𝑟𝑚, 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</a:t>
                </a:r>
                <a:r>
                  <a:rPr lang="en-US" dirty="0" smtClean="0"/>
                  <a:t>, and </a:t>
                </a:r>
                <a:r>
                  <a:rPr lang="en-US" i="0">
                    <a:latin typeface="Cambria Math"/>
                  </a:rPr>
                  <a:t>𝑟=</a:t>
                </a:r>
                <a:r>
                  <a:rPr lang="en-US" i="0">
                    <a:latin typeface="Cambria Math"/>
                  </a:rPr>
                  <a:t>(3/4)</a:t>
                </a:r>
                <a:r>
                  <a:rPr lang="en-US" i="0">
                    <a:latin typeface="Cambria Math"/>
                  </a:rPr>
                  <a:t>, but the series is finite </a:t>
                </a:r>
                <a:r>
                  <a:rPr lang="en-US" b="0" i="0" smtClean="0">
                    <a:latin typeface="Cambria Math"/>
                  </a:rPr>
                  <a:t>with first 8 terms, </a:t>
                </a:r>
                <a:r>
                  <a:rPr lang="en-US" dirty="0" smtClean="0"/>
                  <a:t>so use </a:t>
                </a:r>
                <a:r>
                  <a:rPr lang="en-US" b="1" i="0">
                    <a:latin typeface="Cambria Math"/>
                  </a:rPr>
                  <a:t>𝑺_𝒏=(</a:t>
                </a:r>
                <a:r>
                  <a:rPr lang="en-US" b="1" i="0">
                    <a:latin typeface="Cambria Math"/>
                  </a:rPr>
                  <a:t>𝒂(𝟏−𝒓^</a:t>
                </a:r>
                <a:r>
                  <a:rPr lang="en-US" b="1" i="0">
                    <a:latin typeface="Cambria Math"/>
                  </a:rPr>
                  <a:t>𝒏</a:t>
                </a:r>
                <a:r>
                  <a:rPr lang="en-US" b="1" i="0">
                    <a:latin typeface="Cambria Math"/>
                  </a:rPr>
                  <a:t>))/(</a:t>
                </a:r>
                <a:r>
                  <a:rPr lang="en-US" b="1" i="0">
                    <a:latin typeface="Cambria Math"/>
                  </a:rPr>
                  <a:t>(𝟏−𝒓))</a:t>
                </a:r>
                <a:endParaRPr lang="en-US" b="1" dirty="0"/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= 1/n. Although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9.4 #3) lot’s of “magical leaps” from </a:t>
            </a:r>
            <a:r>
              <a:rPr lang="en-US" dirty="0" err="1" smtClean="0"/>
              <a:t>diffy</a:t>
            </a:r>
            <a:r>
              <a:rPr lang="en-US" dirty="0" smtClean="0"/>
              <a:t>-q</a:t>
            </a:r>
            <a:r>
              <a:rPr lang="en-US" baseline="0" dirty="0" smtClean="0"/>
              <a:t> to “y(t) =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6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a) Divide</a:t>
            </a:r>
            <a:r>
              <a:rPr lang="en-US" baseline="0" dirty="0" smtClean="0"/>
              <a:t> by highest power of “n” in the denominator, (2/n) goes to 0 as n goes to infinity, therefore the sequence converges on 0</a:t>
            </a:r>
            <a:endParaRPr lang="en-US" dirty="0" smtClean="0"/>
          </a:p>
          <a:p>
            <a:r>
              <a:rPr lang="en-US" dirty="0" smtClean="0"/>
              <a:t>b) “recursively” defined…like a Fibonacci sequence</a:t>
            </a:r>
            <a:r>
              <a:rPr lang="en-US" baseline="0" dirty="0" smtClean="0"/>
              <a:t> – 112358…1+1=2, 1+2=3, 2+3=5, 3+5=8…</a:t>
            </a:r>
          </a:p>
          <a:p>
            <a:endParaRPr lang="en-US" baseline="0" dirty="0" smtClean="0"/>
          </a:p>
          <a:p>
            <a:pPr marL="232943" indent="-232943">
              <a:buAutoNum type="alphaLcParenR"/>
            </a:pPr>
            <a:r>
              <a:rPr lang="en-US" baseline="0" dirty="0" smtClean="0"/>
              <a:t>3^(n+2)/5^n = (3^n)(3^2)/(5^n) = 9(3/5)^n…3/5 &lt; 1, so (3/5)^n converges to zero</a:t>
            </a:r>
          </a:p>
          <a:p>
            <a:pPr marL="232943" indent="-232943">
              <a:buAutoNum type="alphaLcParenR"/>
            </a:pPr>
            <a:r>
              <a:rPr lang="en-US" baseline="0" dirty="0" smtClean="0"/>
              <a:t>As n goes to infinity, (2/n) goes to 0…</a:t>
            </a:r>
            <a:r>
              <a:rPr lang="en-US" baseline="0" dirty="0" err="1" smtClean="0"/>
              <a:t>cos</a:t>
            </a:r>
            <a:r>
              <a:rPr lang="en-US" baseline="0" dirty="0" smtClean="0"/>
              <a:t>(0) = 1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1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 – Lesson 26 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18191"/>
              </p:ext>
            </p:extLst>
          </p:nvPr>
        </p:nvGraphicFramePr>
        <p:xfrm>
          <a:off x="1438728" y="1549400"/>
          <a:ext cx="6324600" cy="167640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FSE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Testing Series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11.7/11.3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71600" y="2362200"/>
            <a:ext cx="6457046" cy="522515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Understand the difference between a SERIES and a SEQUENCE	</a:t>
            </a:r>
          </a:p>
          <a:p>
            <a:r>
              <a:rPr lang="en-US" sz="2000" dirty="0"/>
              <a:t>Explain what it means for a series to converge or diverge	</a:t>
            </a:r>
          </a:p>
          <a:p>
            <a:r>
              <a:rPr lang="en-US" sz="2000" dirty="0"/>
              <a:t>Calculate the partial sum of a series	</a:t>
            </a:r>
          </a:p>
          <a:p>
            <a:r>
              <a:rPr lang="en-US" sz="2000" dirty="0"/>
              <a:t>Recognize a geometric series and compute the sums of both finite and infinite geometric series	</a:t>
            </a:r>
          </a:p>
          <a:p>
            <a:r>
              <a:rPr lang="en-US" sz="2000" dirty="0"/>
              <a:t>Model real world scenario using series 	</a:t>
            </a:r>
          </a:p>
          <a:p>
            <a:r>
              <a:rPr lang="en-US" sz="2000" dirty="0" smtClean="0"/>
              <a:t>Understand </a:t>
            </a:r>
            <a:r>
              <a:rPr lang="en-US" sz="2000" dirty="0"/>
              <a:t>&amp; apply the "Divergence Test"		</a:t>
            </a:r>
          </a:p>
        </p:txBody>
      </p:sp>
    </p:spTree>
    <p:extLst>
      <p:ext uri="{BB962C8B-B14F-4D97-AF65-F5344CB8AC3E}">
        <p14:creationId xmlns:p14="http://schemas.microsoft.com/office/powerpoint/2010/main" val="6453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Board 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985173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2286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2−8+32−128+⋯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0.3+0.03+0.003+⋯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𝑘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24</m:t>
                                    </m:r>
                                  </m:sup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3∙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6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985173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42400" r="-129592" b="-44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04000" r="-129592" b="-6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75912" r="-129592" b="-251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661053" r="-129592" b="-14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527737" r="-12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11069" y="2514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3135868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4868" y="38862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34868" y="5181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2842" y="58674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𝑂𝑠𝑐𝑖𝑙𝑎𝑡𝑒𝑠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blipFill rotWithShape="1">
                <a:blip r:embed="rId9"/>
                <a:stretch>
                  <a:fillRect l="-27778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0.1</m:t>
                          </m:r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𝟑</m:t>
                          </m:r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0.1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blipFill rotWithShape="1">
                <a:blip r:embed="rId15"/>
                <a:stretch>
                  <a:fillRect l="-29167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25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Board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480872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2286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0.5+1.0+1.5+⋯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2−8+32−128+⋯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0.3+0.03+0.003+⋯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𝑘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24</m:t>
                                    </m:r>
                                  </m:sup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3∙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6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271962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02273" r="-129592" b="-7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42400" r="-129592" b="-44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04000" r="-129592" b="-6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75912" r="-129592" b="-251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55752" r="-129592" b="-2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661053" r="-129592" b="-14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527737" r="-12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158669" y="1882801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NG / Infinite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1069" y="2514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3135868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4868" y="38862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58667" y="4572000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NG / Infinite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34868" y="5181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2842" y="58674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10400" y="188280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882801"/>
                <a:ext cx="43313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𝑂𝑠𝑐𝑖𝑙𝑎𝑡𝑒𝑠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10400" y="443126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431268"/>
                <a:ext cx="43313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blipFill rotWithShape="1">
                <a:blip r:embed="rId9"/>
                <a:stretch>
                  <a:fillRect l="-27778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0.1</m:t>
                          </m:r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𝟑</m:t>
                          </m:r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0.1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blipFill rotWithShape="1">
                <a:blip r:embed="rId15"/>
                <a:stretch>
                  <a:fillRect l="-29167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25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4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4629150" cy="34385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091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0" y="2590800"/>
                <a:ext cx="8229600" cy="48307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𝑘𝑦</m:t>
                    </m:r>
                    <m:r>
                      <a:rPr lang="en-US" b="0" i="1" smtClean="0">
                        <a:latin typeface="Cambria Math"/>
                      </a:rPr>
                      <m:t>(1 −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0" y="2590800"/>
                <a:ext cx="8229600" cy="48307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3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038991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2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828800"/>
              </a:xfrm>
            </p:spPr>
            <p:txBody>
              <a:bodyPr/>
              <a:lstStyle/>
              <a:p>
                <a:r>
                  <a:rPr lang="en-US" sz="2000" dirty="0" smtClean="0"/>
                  <a:t>List the first five terms of the sequence</a:t>
                </a:r>
              </a:p>
              <a:p>
                <a:pPr marL="457200" lvl="1" indent="0">
                  <a:buNone/>
                </a:pPr>
                <a:r>
                  <a:rPr lang="en-US" sz="1600" dirty="0" smtClean="0"/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600" dirty="0" smtClean="0"/>
                  <a:t>		(b)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2</m:t>
                    </m:r>
                    <m:r>
                      <a:rPr lang="en-US" sz="1600" i="1">
                        <a:latin typeface="Cambria Math"/>
                      </a:rPr>
                      <m:t>,    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𝑛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r>
                  <a:rPr lang="en-US" sz="2000" dirty="0"/>
                  <a:t>Determine whether the sequence converges or diverges.  If the sequence converges, find the limit</a:t>
                </a:r>
                <a:r>
                  <a:rPr lang="en-US" sz="2000" dirty="0" smtClean="0"/>
                  <a:t>.</a:t>
                </a:r>
              </a:p>
              <a:p>
                <a:pPr marL="800100" lvl="1" indent="-342900">
                  <a:buAutoNum type="alphaLcParenBoth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 smtClean="0"/>
                  <a:t>		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600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 smtClean="0"/>
              </a:p>
              <a:p>
                <a:pPr marL="457200" lvl="1" indent="0">
                  <a:buNone/>
                </a:pPr>
                <a:endParaRPr lang="en-US" sz="1600" dirty="0" smtClean="0"/>
              </a:p>
              <a:p>
                <a:pPr lvl="1"/>
                <a:endParaRPr lang="en-US" sz="16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828800"/>
              </a:xfrm>
              <a:blipFill rotWithShape="1">
                <a:blip r:embed="rId3"/>
                <a:stretch>
                  <a:fillRect l="-593" t="-166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r="31824"/>
          <a:stretch/>
        </p:blipFill>
        <p:spPr bwMode="auto">
          <a:xfrm>
            <a:off x="76200" y="3581400"/>
            <a:ext cx="2145059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5"/>
          <a:stretch/>
        </p:blipFill>
        <p:spPr bwMode="auto">
          <a:xfrm>
            <a:off x="2286000" y="3581400"/>
            <a:ext cx="2168284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6"/>
          <a:stretch/>
        </p:blipFill>
        <p:spPr bwMode="auto">
          <a:xfrm>
            <a:off x="4648200" y="3581400"/>
            <a:ext cx="2033609" cy="26908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58"/>
          <a:stretch/>
        </p:blipFill>
        <p:spPr bwMode="auto">
          <a:xfrm>
            <a:off x="6781800" y="3581400"/>
            <a:ext cx="2141828" cy="26908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>
            <a:off x="76200" y="3733800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733800"/>
            <a:ext cx="644284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780628" y="4572000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H="1">
            <a:off x="8352128" y="4724400"/>
            <a:ext cx="419100" cy="4191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Series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lim</a:t>
            </a:r>
            <a:r>
              <a:rPr lang="en-US" i="1" baseline="-25000"/>
              <a:t>n</a:t>
            </a:r>
            <a:r>
              <a:rPr lang="en-US" baseline="-25000"/>
              <a:t> </a:t>
            </a:r>
            <a:r>
              <a:rPr lang="en-US" baseline="-25000">
                <a:sym typeface="Symbol" pitchFamily="18" charset="2"/>
              </a:rPr>
              <a:t></a:t>
            </a:r>
            <a:r>
              <a:rPr lang="en-US"/>
              <a:t>    </a:t>
            </a:r>
            <a:r>
              <a:rPr lang="en-US" i="1"/>
              <a:t>s</a:t>
            </a:r>
            <a:r>
              <a:rPr lang="en-US" i="1" baseline="-25000"/>
              <a:t>n</a:t>
            </a:r>
            <a:r>
              <a:rPr lang="en-US"/>
              <a:t> = </a:t>
            </a:r>
            <a:r>
              <a:rPr lang="en-US" i="1"/>
              <a:t>s</a:t>
            </a:r>
            <a:r>
              <a:rPr lang="en-US"/>
              <a:t> exists (as a finite number), then, as in the preceding example, we call it the sum of the infinite series</a:t>
            </a:r>
          </a:p>
          <a:p>
            <a:r>
              <a:rPr lang="en-US">
                <a:sym typeface="Symbol" pitchFamily="18" charset="2"/>
              </a:rPr>
              <a:t>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.</a:t>
            </a:r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1590675" y="1766888"/>
            <a:ext cx="219075" cy="1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951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881313"/>
            <a:ext cx="71945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Sequence</a:t>
                </a:r>
              </a:p>
              <a:p>
                <a:pPr lvl="1"/>
                <a:r>
                  <a:rPr lang="en-US" sz="2000" dirty="0" smtClean="0"/>
                  <a:t>Ordered list of numbers: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 smtClean="0"/>
                  <a:t>Series</a:t>
                </a:r>
              </a:p>
              <a:p>
                <a:pPr lvl="1"/>
                <a:r>
                  <a:rPr lang="en-US" sz="2000" dirty="0"/>
                  <a:t>A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sequence where each value represents the partial sum from 0 to </a:t>
                </a:r>
                <a:r>
                  <a:rPr lang="en-US" sz="2000" dirty="0" smtClean="0"/>
                  <a:t>n:</a:t>
                </a:r>
              </a:p>
              <a:p>
                <a:pPr marL="457200" lvl="1" indent="0">
                  <a:buNone/>
                </a:pPr>
                <a:endParaRPr lang="en-US" altLang="en-US" sz="2000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endParaRPr lang="en-US" altLang="en-US" sz="2000" i="1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or</a:t>
                </a:r>
                <a:endParaRPr lang="en-US" altLang="en-US" sz="2000" i="1" dirty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</a:t>
                </a:r>
                <a:r>
                  <a:rPr lang="en-US" altLang="en-US" sz="2000" dirty="0" smtClean="0"/>
                  <a:t>  </a:t>
                </a:r>
                <a:r>
                  <a:rPr lang="en-US" altLang="en-US" sz="2000" dirty="0"/>
                  <a:t>= 3.14159 26535 89793 23846 26433 83279 50288 . . .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70" y="3137694"/>
            <a:ext cx="43815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5486400"/>
            <a:ext cx="83210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Infinite series have applications in Fourier analysis (IMINT &amp; SIGINT, compression techniques), cell phones (GSM, CDMA) and cryptology (NSA) to name a few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75661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Convergence Strategy 		(11.7)</a:t>
            </a:r>
          </a:p>
          <a:p>
            <a:pPr lvl="1"/>
            <a:r>
              <a:rPr lang="en-US" dirty="0" smtClean="0"/>
              <a:t>Divergence Test 				(11.2)</a:t>
            </a:r>
          </a:p>
          <a:p>
            <a:pPr lvl="1"/>
            <a:r>
              <a:rPr lang="en-US" dirty="0" smtClean="0"/>
              <a:t>Test p-series or geometric 			(11.2/3)</a:t>
            </a:r>
          </a:p>
          <a:p>
            <a:pPr lvl="1"/>
            <a:r>
              <a:rPr lang="en-US" dirty="0" smtClean="0"/>
              <a:t>Comparison Test 				(11.4)</a:t>
            </a:r>
          </a:p>
          <a:p>
            <a:pPr lvl="1"/>
            <a:r>
              <a:rPr lang="en-US" dirty="0" smtClean="0"/>
              <a:t>Alternating Series Test 			(11.5)</a:t>
            </a:r>
          </a:p>
          <a:p>
            <a:pPr lvl="1"/>
            <a:r>
              <a:rPr lang="en-US" dirty="0" smtClean="0"/>
              <a:t>Ratio Test 					(11.6)</a:t>
            </a:r>
          </a:p>
          <a:p>
            <a:pPr lvl="1"/>
            <a:r>
              <a:rPr lang="en-US" dirty="0" smtClean="0"/>
              <a:t>Root Test 					(11.6)</a:t>
            </a:r>
          </a:p>
          <a:p>
            <a:pPr lvl="1"/>
            <a:r>
              <a:rPr lang="en-US" dirty="0" smtClean="0"/>
              <a:t>Integral Test 					(11.3)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Futurama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140285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ArialMT" charset="0"/>
              </a:rPr>
              <a:t>Accidentally frozen, pizza-deliverer Fry wakes up 1,000 years in the future. He is taken in by his sole descendant, an elderly and addled scientist who owns a small cargo delivery service. Among the other crew members are Capt.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Leela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, accountant Hermes, intern Amy, obnoxious robot Bender and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lobster like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moocher "Dr."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Zoidberg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419913"/>
            <a:ext cx="3375767" cy="47951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66" y="4080570"/>
            <a:ext cx="1546433" cy="219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34" y="4080570"/>
            <a:ext cx="1581546" cy="2194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7" y="4080570"/>
            <a:ext cx="154643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761999"/>
          </a:xfrm>
        </p:spPr>
        <p:txBody>
          <a:bodyPr/>
          <a:lstStyle/>
          <a:p>
            <a:r>
              <a:rPr lang="en-US" sz="2400" smtClean="0"/>
              <a:t>A </a:t>
            </a:r>
            <a:r>
              <a:rPr lang="en-US" sz="2400" dirty="0" smtClean="0"/>
              <a:t>geometric series is one in which each term is a constant multiple of the previous </a:t>
            </a:r>
            <a:r>
              <a:rPr lang="en-US" sz="2400" smtClean="0"/>
              <a:t>term.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8153400" y="1137235"/>
            <a:ext cx="7162800" cy="219964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" y="2024793"/>
            <a:ext cx="8541021" cy="330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2286000" y="5389562"/>
            <a:ext cx="3867150" cy="858838"/>
            <a:chOff x="768" y="2592"/>
            <a:chExt cx="2436" cy="54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784"/>
              <a:ext cx="28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592"/>
              <a:ext cx="1284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914400" y="5673079"/>
            <a:ext cx="9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Is the following convergent/divergent, if convergent, what is its sum:</a:t>
                </a:r>
              </a:p>
              <a:p>
                <a:pPr lvl="1"/>
                <a:r>
                  <a:rPr lang="en-US" dirty="0" smtClean="0"/>
                  <a:t>(a) 5-10/3+20/9-40/27+…</a:t>
                </a:r>
              </a:p>
              <a:p>
                <a:pPr lvl="1"/>
                <a:r>
                  <a:rPr lang="en-US" dirty="0" smtClean="0"/>
                  <a:t>(b)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8800" y="251460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Convergent: 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971800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Convergence</a:t>
            </a:r>
            <a:endParaRPr 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The </a:t>
            </a:r>
            <a:r>
              <a:rPr lang="en-US" sz="2400" dirty="0">
                <a:solidFill>
                  <a:srgbClr val="FF4F9D"/>
                </a:solidFill>
              </a:rPr>
              <a:t>converse of Theorem 6 is not true in </a:t>
            </a:r>
            <a:r>
              <a:rPr lang="en-US" sz="2400" dirty="0" smtClean="0">
                <a:solidFill>
                  <a:srgbClr val="FF4F9D"/>
                </a:solidFill>
              </a:rPr>
              <a:t>general!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If </a:t>
            </a:r>
            <a:r>
              <a:rPr lang="en-US" sz="2400" dirty="0">
                <a:solidFill>
                  <a:srgbClr val="FF4F9D"/>
                </a:solidFill>
              </a:rPr>
              <a:t>lim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baseline="-25000" dirty="0">
                <a:solidFill>
                  <a:srgbClr val="FF4F9D"/>
                </a:solidFill>
                <a:sym typeface="Symbol" pitchFamily="18" charset="2"/>
              </a:rPr>
              <a:t></a:t>
            </a:r>
            <a:r>
              <a:rPr lang="en-US" sz="2400" i="1" baseline="-25000" dirty="0">
                <a:solidFill>
                  <a:srgbClr val="FF4F9D"/>
                </a:solidFill>
              </a:rPr>
              <a:t>      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 </a:t>
            </a:r>
            <a:r>
              <a:rPr lang="en-US" sz="2400" i="1" dirty="0" smtClean="0">
                <a:solidFill>
                  <a:srgbClr val="FF4F9D"/>
                </a:solidFill>
              </a:rPr>
              <a:t>a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n</a:t>
            </a:r>
            <a:r>
              <a:rPr lang="en-US" sz="2400" dirty="0" smtClean="0">
                <a:solidFill>
                  <a:srgbClr val="FF4F9D"/>
                </a:solidFill>
              </a:rPr>
              <a:t> </a:t>
            </a:r>
            <a:r>
              <a:rPr lang="en-US" sz="2400" dirty="0">
                <a:solidFill>
                  <a:srgbClr val="FF4F9D"/>
                </a:solidFill>
              </a:rPr>
              <a:t>= 0, we cannot conclude that </a:t>
            </a:r>
            <a:r>
              <a:rPr lang="en-US" sz="2400" dirty="0">
                <a:solidFill>
                  <a:srgbClr val="FF4F9D"/>
                </a:solidFill>
                <a:sym typeface="Symbol" pitchFamily="18" charset="2"/>
              </a:rPr>
              <a:t></a:t>
            </a:r>
            <a:r>
              <a:rPr lang="en-US" sz="2400" dirty="0">
                <a:solidFill>
                  <a:srgbClr val="FF4F9D"/>
                </a:solidFill>
              </a:rPr>
              <a:t> </a:t>
            </a:r>
            <a:r>
              <a:rPr lang="en-US" sz="2400" i="1" dirty="0">
                <a:solidFill>
                  <a:srgbClr val="FF4F9D"/>
                </a:solidFill>
              </a:rPr>
              <a:t>a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dirty="0">
                <a:solidFill>
                  <a:srgbClr val="FF4F9D"/>
                </a:solidFill>
              </a:rPr>
              <a:t> is </a:t>
            </a:r>
            <a:r>
              <a:rPr lang="en-US" sz="2400" dirty="0" smtClean="0">
                <a:solidFill>
                  <a:srgbClr val="FF4F9D"/>
                </a:solidFill>
              </a:rPr>
              <a:t>convergent</a:t>
            </a:r>
            <a:r>
              <a:rPr lang="en-US" sz="2400" dirty="0">
                <a:solidFill>
                  <a:srgbClr val="FF4F9D"/>
                </a:solidFill>
              </a:rPr>
              <a:t>.</a:t>
            </a:r>
          </a:p>
          <a:p>
            <a:endParaRPr lang="en-US" sz="2400" dirty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  <p:pic>
        <p:nvPicPr>
          <p:cNvPr id="158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0038"/>
            <a:ext cx="842803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0" y="4144169"/>
            <a:ext cx="279400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105400"/>
            <a:ext cx="693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Not super useful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469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Divergence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pPr>
              <a:lnSpc>
                <a:spcPct val="110000"/>
              </a:lnSpc>
            </a:pPr>
            <a:endParaRPr lang="en-US" sz="1800"/>
          </a:p>
          <a:p>
            <a:pPr>
              <a:lnSpc>
                <a:spcPct val="110000"/>
              </a:lnSpc>
            </a:pPr>
            <a:r>
              <a:rPr lang="en-US"/>
              <a:t>The Test for Divergence follows from Theorem 6 because, if the series is not divergent, then it is convergent, and so</a:t>
            </a:r>
          </a:p>
          <a:p>
            <a:r>
              <a:rPr lang="en-US"/>
              <a:t>lim</a:t>
            </a:r>
            <a:r>
              <a:rPr lang="en-US" i="1" baseline="-25000"/>
              <a:t>n</a:t>
            </a:r>
            <a:r>
              <a:rPr lang="en-US" baseline="-25000"/>
              <a:t> </a:t>
            </a:r>
            <a:r>
              <a:rPr lang="en-US" baseline="-25000">
                <a:sym typeface="Symbol" pitchFamily="18" charset="2"/>
              </a:rPr>
              <a:t></a:t>
            </a:r>
            <a:r>
              <a:rPr lang="en-US"/>
              <a:t>    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 = 0.		</a:t>
            </a:r>
          </a:p>
        </p:txBody>
      </p:sp>
      <p:pic>
        <p:nvPicPr>
          <p:cNvPr id="1597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73225"/>
            <a:ext cx="8345487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7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1905000" y="5715000"/>
            <a:ext cx="292100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8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Convergent Series</a:t>
            </a:r>
            <a:endParaRPr lang="en-US" dirty="0"/>
          </a:p>
        </p:txBody>
      </p:sp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3213"/>
            <a:ext cx="8438604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WNAA5TKYMJS6-322-52</_dlc_DocId>
    <_dlc_DocIdUrl xmlns="e1f6cb1f-7c95-4a72-8369-b6b5464bd620">
      <Url>https://eis.usafa.edu/academics/math/DFMS_Course_Sites/Fall_2014_Courses/Math_152/_layouts/DocIdRedir.aspx?ID=WNAA5TKYMJS6-322-52</Url>
      <Description>WNAA5TKYMJS6-322-52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A03D1DA-4479-474D-870D-C8F07F417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2D97E-C9E4-489E-8A5B-E53CBB543224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e1f6cb1f-7c95-4a72-8369-b6b5464bd620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DCF4219E-9358-4528-A62B-35721071779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41112</TotalTime>
  <Words>1320</Words>
  <Application>Microsoft Office PowerPoint</Application>
  <PresentationFormat>On-screen Show (4:3)</PresentationFormat>
  <Paragraphs>188</Paragraphs>
  <Slides>17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Math 152 – Lesson 26 </vt:lpstr>
      <vt:lpstr>Definitions</vt:lpstr>
      <vt:lpstr>Road ahead</vt:lpstr>
      <vt:lpstr>Futurama</vt:lpstr>
      <vt:lpstr>Geometric Series</vt:lpstr>
      <vt:lpstr>Examples</vt:lpstr>
      <vt:lpstr>Series Convergence</vt:lpstr>
      <vt:lpstr>Series Divergence</vt:lpstr>
      <vt:lpstr>Properties of Convergent Series</vt:lpstr>
      <vt:lpstr>Board Work</vt:lpstr>
      <vt:lpstr>PowerPoint Presentation</vt:lpstr>
      <vt:lpstr>Board Work</vt:lpstr>
      <vt:lpstr>PowerPoint Presentation</vt:lpstr>
      <vt:lpstr>PowerPoint Presentation</vt:lpstr>
      <vt:lpstr>PowerPoint Presentation</vt:lpstr>
      <vt:lpstr>Review</vt:lpstr>
      <vt:lpstr>Series</vt:lpstr>
    </vt:vector>
  </TitlesOfParts>
  <Company>USAFA/DFMS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Walchko Kevin J MAJ USAF USAFA CW/CWT</cp:lastModifiedBy>
  <cp:revision>329</cp:revision>
  <cp:lastPrinted>2015-03-31T19:29:51Z</cp:lastPrinted>
  <dcterms:created xsi:type="dcterms:W3CDTF">2012-07-23T15:58:59Z</dcterms:created>
  <dcterms:modified xsi:type="dcterms:W3CDTF">2015-03-31T19:40:22Z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46a12ace-edc1-41ef-bdc9-6859e1e2b8d2</vt:lpwstr>
  </property>
</Properties>
</file>